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handoutMasterIdLst>
    <p:handoutMasterId r:id="rId34"/>
  </p:handoutMasterIdLst>
  <p:sldIdLst>
    <p:sldId id="256" r:id="rId2"/>
    <p:sldId id="258" r:id="rId3"/>
    <p:sldId id="257" r:id="rId4"/>
    <p:sldId id="263" r:id="rId5"/>
    <p:sldId id="282" r:id="rId6"/>
    <p:sldId id="269" r:id="rId7"/>
    <p:sldId id="273" r:id="rId8"/>
    <p:sldId id="301" r:id="rId9"/>
    <p:sldId id="264" r:id="rId10"/>
    <p:sldId id="265" r:id="rId11"/>
    <p:sldId id="284" r:id="rId12"/>
    <p:sldId id="285" r:id="rId13"/>
    <p:sldId id="302" r:id="rId14"/>
    <p:sldId id="286" r:id="rId15"/>
    <p:sldId id="307" r:id="rId16"/>
    <p:sldId id="306" r:id="rId17"/>
    <p:sldId id="294" r:id="rId18"/>
    <p:sldId id="289" r:id="rId19"/>
    <p:sldId id="308" r:id="rId20"/>
    <p:sldId id="299" r:id="rId21"/>
    <p:sldId id="291" r:id="rId22"/>
    <p:sldId id="303" r:id="rId23"/>
    <p:sldId id="288" r:id="rId24"/>
    <p:sldId id="296" r:id="rId25"/>
    <p:sldId id="309" r:id="rId26"/>
    <p:sldId id="304" r:id="rId27"/>
    <p:sldId id="300" r:id="rId28"/>
    <p:sldId id="310" r:id="rId29"/>
    <p:sldId id="287" r:id="rId30"/>
    <p:sldId id="305" r:id="rId31"/>
    <p:sldId id="311" r:id="rId32"/>
    <p:sldId id="279" r:id="rId33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teja Župić" initials="MŽ" lastIdx="1" clrIdx="0">
    <p:extLst>
      <p:ext uri="{19B8F6BF-5375-455C-9EA6-DF929625EA0E}">
        <p15:presenceInfo xmlns:p15="http://schemas.microsoft.com/office/powerpoint/2012/main" userId="3234924e82322ea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270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>
            <a:extLst>
              <a:ext uri="{FF2B5EF4-FFF2-40B4-BE49-F238E27FC236}">
                <a16:creationId xmlns:a16="http://schemas.microsoft.com/office/drawing/2014/main" id="{2D854A66-3E2F-3417-B3A4-6CD7211A47F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>
            <a:extLst>
              <a:ext uri="{FF2B5EF4-FFF2-40B4-BE49-F238E27FC236}">
                <a16:creationId xmlns:a16="http://schemas.microsoft.com/office/drawing/2014/main" id="{2780BB6A-3AB4-B4AA-B753-4D4909BDC40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E8CBFD-A50E-4B9E-8C49-C7217AFE7C60}" type="datetimeFigureOut">
              <a:rPr lang="hr-HR" smtClean="0"/>
              <a:t>22/05/2026</a:t>
            </a:fld>
            <a:endParaRPr lang="hr-HR"/>
          </a:p>
        </p:txBody>
      </p:sp>
      <p:sp>
        <p:nvSpPr>
          <p:cNvPr id="4" name="Rezervirano mjesto podnožja 3">
            <a:extLst>
              <a:ext uri="{FF2B5EF4-FFF2-40B4-BE49-F238E27FC236}">
                <a16:creationId xmlns:a16="http://schemas.microsoft.com/office/drawing/2014/main" id="{6D028573-B16C-F7E6-B42F-CDFFAE7480B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5" name="Rezervirano mjesto broja slajda 4">
            <a:extLst>
              <a:ext uri="{FF2B5EF4-FFF2-40B4-BE49-F238E27FC236}">
                <a16:creationId xmlns:a16="http://schemas.microsoft.com/office/drawing/2014/main" id="{34F65530-0F06-AC22-AB01-9FD8111B870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8D09D5-060E-4FA4-BB61-57EFA3FAB242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617787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 cit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ili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0EA4113-A640-5EAA-3959-54C5A2A77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66" y="2163337"/>
            <a:ext cx="7766936" cy="1646302"/>
          </a:xfrm>
        </p:spPr>
        <p:txBody>
          <a:bodyPr/>
          <a:lstStyle/>
          <a:p>
            <a:r>
              <a:rPr lang="hr-HR" dirty="0"/>
              <a:t>Gospodarenje otpadom na području Općine Končanice</a:t>
            </a:r>
          </a:p>
        </p:txBody>
      </p:sp>
      <p:sp>
        <p:nvSpPr>
          <p:cNvPr id="4" name="TekstniOkvir 3">
            <a:extLst>
              <a:ext uri="{FF2B5EF4-FFF2-40B4-BE49-F238E27FC236}">
                <a16:creationId xmlns:a16="http://schemas.microsoft.com/office/drawing/2014/main" id="{6CB7AECF-84C1-C63F-FAAD-EDF1A87CA2C5}"/>
              </a:ext>
            </a:extLst>
          </p:cNvPr>
          <p:cNvSpPr txBox="1"/>
          <p:nvPr/>
        </p:nvSpPr>
        <p:spPr>
          <a:xfrm>
            <a:off x="6342076" y="6279479"/>
            <a:ext cx="41525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Mateja Župić, </a:t>
            </a:r>
            <a:r>
              <a:rPr lang="hr-HR" dirty="0" err="1"/>
              <a:t>mag.geogr</a:t>
            </a:r>
            <a:r>
              <a:rPr lang="hr-HR" dirty="0"/>
              <a:t>.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D54237B9-F522-1B0D-FBDD-0FE0C2318C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7373" y="3557970"/>
            <a:ext cx="2292093" cy="2949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560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niOkvir 3">
            <a:extLst>
              <a:ext uri="{FF2B5EF4-FFF2-40B4-BE49-F238E27FC236}">
                <a16:creationId xmlns:a16="http://schemas.microsoft.com/office/drawing/2014/main" id="{111613E1-BAB3-3355-3D73-7A86E472B25C}"/>
              </a:ext>
            </a:extLst>
          </p:cNvPr>
          <p:cNvSpPr txBox="1"/>
          <p:nvPr/>
        </p:nvSpPr>
        <p:spPr>
          <a:xfrm>
            <a:off x="628995" y="366284"/>
            <a:ext cx="90852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/>
              <a:t>Miješani komunalni otpad – zeleni spremnik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D0AEBA56-EB59-0873-2DCF-39D4AB4859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0019" y="1239904"/>
            <a:ext cx="6820250" cy="4453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25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759FF79-F3E4-5E15-8716-F7F5506E4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561" y="391486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hr-HR" sz="8800" dirty="0"/>
              <a:t>KVIZ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8BB22301-906E-BDCC-9EE8-68D6C93E5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561" y="1551963"/>
            <a:ext cx="8787441" cy="2054781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endParaRPr lang="hr-HR" sz="4400" dirty="0"/>
          </a:p>
          <a:p>
            <a:pPr marL="0" indent="0" algn="ctr">
              <a:buNone/>
            </a:pPr>
            <a:endParaRPr lang="hr-HR" sz="4400" dirty="0"/>
          </a:p>
          <a:p>
            <a:pPr marL="0" indent="0" algn="ctr">
              <a:buNone/>
            </a:pPr>
            <a:r>
              <a:rPr lang="hr-HR" sz="10900" dirty="0"/>
              <a:t>Kamo ide ovaj otpad…???</a:t>
            </a:r>
          </a:p>
          <a:p>
            <a:pPr marL="0" indent="0" algn="ctr">
              <a:buNone/>
            </a:pPr>
            <a:endParaRPr lang="hr-HR" sz="10900" dirty="0"/>
          </a:p>
          <a:p>
            <a:pPr marL="0" indent="0" algn="ctr">
              <a:buNone/>
            </a:pPr>
            <a:endParaRPr lang="hr-HR" sz="10900" dirty="0"/>
          </a:p>
        </p:txBody>
      </p:sp>
      <p:pic>
        <p:nvPicPr>
          <p:cNvPr id="4" name="Slika 3" descr="This may contain: a blue trash can with wheels and a recyclable sign on the lid">
            <a:extLst>
              <a:ext uri="{FF2B5EF4-FFF2-40B4-BE49-F238E27FC236}">
                <a16:creationId xmlns:a16="http://schemas.microsoft.com/office/drawing/2014/main" id="{C9DC4FFB-FBCD-E431-C057-32A4F4EDA5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8323" y="3538518"/>
            <a:ext cx="1748197" cy="24574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F280968F-6A1D-CF08-7A01-652CD3670C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181" y="3569834"/>
            <a:ext cx="1748198" cy="2434618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22CEA75B-275E-C6CC-16C8-43083D67F3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8141" y="3502612"/>
            <a:ext cx="1792286" cy="2569062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FCDD95D9-82CC-1CDA-2A33-B66163F0672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-11787" r="-1" b="11938"/>
          <a:stretch>
            <a:fillRect/>
          </a:stretch>
        </p:blipFill>
        <p:spPr>
          <a:xfrm>
            <a:off x="6487721" y="3609018"/>
            <a:ext cx="2957092" cy="2563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843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2D1F082D-536F-7112-7E90-24A2A9A15A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08012" y="1218635"/>
            <a:ext cx="6538366" cy="435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123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avjeti za čišćenje dlaka kućnih ljubimaca - Laute servis za čišćenje">
            <a:extLst>
              <a:ext uri="{FF2B5EF4-FFF2-40B4-BE49-F238E27FC236}">
                <a16:creationId xmlns:a16="http://schemas.microsoft.com/office/drawing/2014/main" id="{A33BD544-5874-A86C-2093-B22A543E574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182" y="650570"/>
            <a:ext cx="5793189" cy="5685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5934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zervirano mjesto sadržaja 5">
            <a:extLst>
              <a:ext uri="{FF2B5EF4-FFF2-40B4-BE49-F238E27FC236}">
                <a16:creationId xmlns:a16="http://schemas.microsoft.com/office/drawing/2014/main" id="{D0965278-A4BD-2726-CC88-FDDCAD685A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2713" y="1467274"/>
            <a:ext cx="4429702" cy="3923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2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06504AA4-95C5-4A4E-F82B-2601D78CFC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8858" y="671119"/>
            <a:ext cx="5942901" cy="5942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995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0CFB1434-07A4-2D1B-B19A-22624BA8B8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9560" y="1157682"/>
            <a:ext cx="7680054" cy="432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365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52720358-7AA6-4B05-18E4-3BF5525EB1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6028" y="973821"/>
            <a:ext cx="4983062" cy="4983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819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>
            <a:extLst>
              <a:ext uri="{FF2B5EF4-FFF2-40B4-BE49-F238E27FC236}">
                <a16:creationId xmlns:a16="http://schemas.microsoft.com/office/drawing/2014/main" id="{ED1FFD3B-498A-98C3-8906-EC9332010F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7464" y="188051"/>
            <a:ext cx="5956184" cy="59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485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123E54FD-5F9B-EFD5-B8B9-690D136E16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7465" y="1571438"/>
            <a:ext cx="6501466" cy="371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017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2FFE112-A265-59F2-BAAE-F8748441C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448" y="1029050"/>
            <a:ext cx="8256941" cy="5145248"/>
          </a:xfrm>
        </p:spPr>
        <p:txBody>
          <a:bodyPr>
            <a:noAutofit/>
          </a:bodyPr>
          <a:lstStyle/>
          <a:p>
            <a:pPr algn="ctr"/>
            <a:r>
              <a:rPr lang="hr-HR" sz="9600" dirty="0"/>
              <a:t>OTPAD </a:t>
            </a:r>
            <a:br>
              <a:rPr lang="hr-HR" sz="9600" dirty="0"/>
            </a:br>
            <a:r>
              <a:rPr lang="hr-HR" sz="9600" dirty="0"/>
              <a:t>=</a:t>
            </a:r>
            <a:br>
              <a:rPr lang="hr-HR" sz="9600" dirty="0"/>
            </a:br>
            <a:r>
              <a:rPr lang="hr-HR" sz="9600" dirty="0"/>
              <a:t>SMEĆE ?</a:t>
            </a:r>
          </a:p>
        </p:txBody>
      </p:sp>
    </p:spTree>
    <p:extLst>
      <p:ext uri="{BB962C8B-B14F-4D97-AF65-F5344CB8AC3E}">
        <p14:creationId xmlns:p14="http://schemas.microsoft.com/office/powerpoint/2010/main" val="1371845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BD9285B1-A6B9-1EB2-4B64-526D310B65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6128" y="1139388"/>
            <a:ext cx="6868836" cy="4579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57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zervirano mjesto sadržaja 5">
            <a:extLst>
              <a:ext uri="{FF2B5EF4-FFF2-40B4-BE49-F238E27FC236}">
                <a16:creationId xmlns:a16="http://schemas.microsoft.com/office/drawing/2014/main" id="{7FAB5CA1-4F2B-0601-2012-8E3ED2E6BA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5204" y="817965"/>
            <a:ext cx="3582099" cy="508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650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lomasteri za djecu - obični i neobični">
            <a:extLst>
              <a:ext uri="{FF2B5EF4-FFF2-40B4-BE49-F238E27FC236}">
                <a16:creationId xmlns:a16="http://schemas.microsoft.com/office/drawing/2014/main" id="{D53AA0B1-6719-6C6A-7FF9-8059961CB5F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027" y="1195854"/>
            <a:ext cx="6319482" cy="4215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3982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D666E231-5FC0-1B55-52B2-50077F79F6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120" y="1319572"/>
            <a:ext cx="8059901" cy="4218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60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>
            <a:extLst>
              <a:ext uri="{FF2B5EF4-FFF2-40B4-BE49-F238E27FC236}">
                <a16:creationId xmlns:a16="http://schemas.microsoft.com/office/drawing/2014/main" id="{04BE4581-9E8D-3CA9-90CB-960AF29B62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6097" y="-461395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505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73693B80-5F80-5545-433D-21BF4AACA0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3788" y="889232"/>
            <a:ext cx="4228052" cy="4228052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0044E035-C1EC-5DCE-64EF-E1885A6104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0628" y="518786"/>
            <a:ext cx="1236458" cy="5395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082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961E709D-2F2F-BA99-942E-E8F0B33600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10059" y="1031846"/>
            <a:ext cx="6187501" cy="4647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123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02630EC9-5489-683D-1852-2727AABBC4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2415" y="753064"/>
            <a:ext cx="4894145" cy="5351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448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78F0F5B3-0AA5-CCE6-2958-FAE812FA55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9149" y="571500"/>
            <a:ext cx="5715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871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7DE471CE-05AA-3AC3-8690-D61705B976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81139" y="701886"/>
            <a:ext cx="5668082" cy="5224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185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lika 15">
            <a:extLst>
              <a:ext uri="{FF2B5EF4-FFF2-40B4-BE49-F238E27FC236}">
                <a16:creationId xmlns:a16="http://schemas.microsoft.com/office/drawing/2014/main" id="{FE1D2A0D-0C72-F17E-10D6-F2E3C3451F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8104" y="770868"/>
            <a:ext cx="6154322" cy="2147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7065C9FE-30D4-1674-C7FC-1AA7769AAD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115" y="3429000"/>
            <a:ext cx="6745836" cy="2549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2743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37504AAB-CF02-9DF4-87F9-3A5F0BCCDD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13359" y="494943"/>
            <a:ext cx="5868114" cy="5868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490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>
            <a:extLst>
              <a:ext uri="{FF2B5EF4-FFF2-40B4-BE49-F238E27FC236}">
                <a16:creationId xmlns:a16="http://schemas.microsoft.com/office/drawing/2014/main" id="{A7C3039B-1C77-95FB-BD77-925796814D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6246" y="574558"/>
            <a:ext cx="5708883" cy="5708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14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525F0D45-219B-AC49-8966-9300B3BBB3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8942" y="111794"/>
            <a:ext cx="3872220" cy="3872220"/>
          </a:xfrm>
          <a:prstGeom prst="rect">
            <a:avLst/>
          </a:prstGeom>
        </p:spPr>
      </p:pic>
      <p:sp>
        <p:nvSpPr>
          <p:cNvPr id="4" name="TekstniOkvir 3">
            <a:extLst>
              <a:ext uri="{FF2B5EF4-FFF2-40B4-BE49-F238E27FC236}">
                <a16:creationId xmlns:a16="http://schemas.microsoft.com/office/drawing/2014/main" id="{4E9F333F-6552-C33D-6CA6-2B4A36C92868}"/>
              </a:ext>
            </a:extLst>
          </p:cNvPr>
          <p:cNvSpPr txBox="1"/>
          <p:nvPr/>
        </p:nvSpPr>
        <p:spPr>
          <a:xfrm>
            <a:off x="268449" y="4537686"/>
            <a:ext cx="10570127" cy="17033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hr-HR" dirty="0"/>
              <a:t>•	</a:t>
            </a:r>
            <a:r>
              <a:rPr lang="hr-HR" b="1" dirty="0"/>
              <a:t>17-20 boda: 🌟 Eko-kapetan! </a:t>
            </a:r>
            <a:r>
              <a:rPr lang="hr-HR" dirty="0"/>
              <a:t>Savršeno znaš kako čuvati našu planetu!</a:t>
            </a:r>
          </a:p>
          <a:p>
            <a:pPr>
              <a:lnSpc>
                <a:spcPct val="150000"/>
              </a:lnSpc>
            </a:pPr>
            <a:r>
              <a:rPr lang="hr-HR" dirty="0"/>
              <a:t>•	</a:t>
            </a:r>
            <a:r>
              <a:rPr lang="hr-HR" b="1" dirty="0"/>
              <a:t>14 - 16 bodova: 🌱 Čuvar prirode! </a:t>
            </a:r>
            <a:r>
              <a:rPr lang="hr-HR" dirty="0"/>
              <a:t>Odlično odvajaš otpad, samo pripazi na sitnice.</a:t>
            </a:r>
          </a:p>
          <a:p>
            <a:pPr>
              <a:lnSpc>
                <a:spcPct val="150000"/>
              </a:lnSpc>
            </a:pPr>
            <a:r>
              <a:rPr lang="hr-HR" dirty="0"/>
              <a:t>•	</a:t>
            </a:r>
            <a:r>
              <a:rPr lang="hr-HR" b="1" dirty="0"/>
              <a:t>10 -13 bodova: 🎒 Eko-učenik! </a:t>
            </a:r>
            <a:r>
              <a:rPr lang="hr-HR" dirty="0"/>
              <a:t>Na dobrom si putu, ali moraš još malo vježbati boje kanti.</a:t>
            </a:r>
          </a:p>
          <a:p>
            <a:pPr>
              <a:lnSpc>
                <a:spcPct val="150000"/>
              </a:lnSpc>
            </a:pPr>
            <a:r>
              <a:rPr lang="hr-HR" dirty="0"/>
              <a:t>•	</a:t>
            </a:r>
            <a:r>
              <a:rPr lang="hr-HR" b="1" dirty="0"/>
              <a:t>0 - 9 bodova: 🌍 Planeta te moli za pomoć! </a:t>
            </a:r>
            <a:r>
              <a:rPr lang="hr-HR" dirty="0"/>
              <a:t>Ponovi gradivo i nauči kako pravilno razvrstavati.</a:t>
            </a:r>
          </a:p>
        </p:txBody>
      </p:sp>
    </p:spTree>
    <p:extLst>
      <p:ext uri="{BB962C8B-B14F-4D97-AF65-F5344CB8AC3E}">
        <p14:creationId xmlns:p14="http://schemas.microsoft.com/office/powerpoint/2010/main" val="2951760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1CE79F0-E757-F17B-4CD0-C4D8208F3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49541"/>
            <a:ext cx="8596668" cy="1320800"/>
          </a:xfrm>
        </p:spPr>
        <p:txBody>
          <a:bodyPr/>
          <a:lstStyle/>
          <a:p>
            <a:pPr algn="ctr"/>
            <a:r>
              <a:rPr lang="hr-HR" dirty="0"/>
              <a:t>Gospodarenje otpadom na području općine Končanica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C8812DB3-294C-A584-049F-B60848C4F4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36521"/>
            <a:ext cx="8596668" cy="4771938"/>
          </a:xfrm>
        </p:spPr>
        <p:txBody>
          <a:bodyPr>
            <a:normAutofit/>
          </a:bodyPr>
          <a:lstStyle/>
          <a:p>
            <a:r>
              <a:rPr lang="hr-HR" dirty="0"/>
              <a:t>Pružatelj javne usluge: Darkom d.o.o. za komunalnu djelatnost Daruvar</a:t>
            </a:r>
          </a:p>
          <a:p>
            <a:r>
              <a:rPr lang="hr-HR" dirty="0"/>
              <a:t>Broj aktivnih korisnika (2025.): 646 </a:t>
            </a:r>
            <a:r>
              <a:rPr lang="hr-HR" sz="1200" i="1" dirty="0"/>
              <a:t>(„kućanstvo”) </a:t>
            </a:r>
            <a:r>
              <a:rPr lang="hr-HR" dirty="0"/>
              <a:t>i 30 </a:t>
            </a:r>
            <a:r>
              <a:rPr lang="hr-HR" sz="1200" i="1" dirty="0"/>
              <a:t>(„nije kućanstvo”)</a:t>
            </a:r>
            <a:endParaRPr lang="hr-HR" i="1" dirty="0"/>
          </a:p>
          <a:p>
            <a:r>
              <a:rPr lang="hr-HR" dirty="0"/>
              <a:t>Vrste otpada koje se sakupljaju na kućnom pragu: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hr-HR" sz="1800" b="1" dirty="0">
                <a:solidFill>
                  <a:schemeClr val="accent2">
                    <a:lumMod val="75000"/>
                  </a:schemeClr>
                </a:solidFill>
              </a:rPr>
              <a:t>Miješani komunalni otpad                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hr-HR" sz="1800" b="1" dirty="0">
                <a:solidFill>
                  <a:srgbClr val="FFC000"/>
                </a:solidFill>
              </a:rPr>
              <a:t>Plastika</a:t>
            </a:r>
            <a:r>
              <a:rPr lang="hr-HR" sz="1800" b="1" dirty="0">
                <a:solidFill>
                  <a:schemeClr val="accent3"/>
                </a:solidFill>
              </a:rPr>
              <a:t>            </a:t>
            </a:r>
            <a:r>
              <a:rPr lang="hr-HR" sz="1800" b="1" dirty="0"/>
              <a:t>                            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hr-HR" sz="1800" b="1" dirty="0">
                <a:solidFill>
                  <a:srgbClr val="0070C0"/>
                </a:solidFill>
              </a:rPr>
              <a:t>Papirna i kartonska ambalaža        </a:t>
            </a: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325DC907-F7A0-9031-A252-1CAA56894D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5416" y="2605179"/>
            <a:ext cx="2953319" cy="2470300"/>
          </a:xfrm>
          <a:prstGeom prst="rect">
            <a:avLst/>
          </a:prstGeom>
        </p:spPr>
      </p:pic>
      <p:pic>
        <p:nvPicPr>
          <p:cNvPr id="7" name="Slika 6" descr="This may contain: a yellow trash can with wheels and a recyclable sign on the lid">
            <a:extLst>
              <a:ext uri="{FF2B5EF4-FFF2-40B4-BE49-F238E27FC236}">
                <a16:creationId xmlns:a16="http://schemas.microsoft.com/office/drawing/2014/main" id="{1E6F1DC5-A0A6-5577-9778-D9C5C6EB4F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5674" y="4386300"/>
            <a:ext cx="1462571" cy="2037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lika 7" descr="This may contain: a blue trash can with wheels and a recyclable sign on the lid">
            <a:extLst>
              <a:ext uri="{FF2B5EF4-FFF2-40B4-BE49-F238E27FC236}">
                <a16:creationId xmlns:a16="http://schemas.microsoft.com/office/drawing/2014/main" id="{5179CAD7-EA9C-0950-93B9-0CD3F28E5D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993" y="4386300"/>
            <a:ext cx="1449387" cy="2037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lika 8" descr="cutout Pin image">
            <a:extLst>
              <a:ext uri="{FF2B5EF4-FFF2-40B4-BE49-F238E27FC236}">
                <a16:creationId xmlns:a16="http://schemas.microsoft.com/office/drawing/2014/main" id="{47616E43-D80A-AC55-B690-278DA088BA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354" y="4346966"/>
            <a:ext cx="1449387" cy="20766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8777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04BA1C2C-AD5D-E3B4-3D46-5E45F745C4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499" y="315011"/>
            <a:ext cx="8596668" cy="1027228"/>
          </a:xfrm>
        </p:spPr>
        <p:txBody>
          <a:bodyPr>
            <a:normAutofit fontScale="92500" lnSpcReduction="20000"/>
          </a:bodyPr>
          <a:lstStyle/>
          <a:p>
            <a:r>
              <a:rPr lang="hr-HR" dirty="0"/>
              <a:t>Mobilno </a:t>
            </a:r>
            <a:r>
              <a:rPr lang="hr-HR" dirty="0" err="1"/>
              <a:t>reciklažno</a:t>
            </a:r>
            <a:r>
              <a:rPr lang="hr-HR" dirty="0"/>
              <a:t> dvorište – REC – 59 - M - 2</a:t>
            </a:r>
          </a:p>
          <a:p>
            <a:r>
              <a:rPr lang="hr-HR" dirty="0"/>
              <a:t>Lokacija: kod crkve</a:t>
            </a:r>
          </a:p>
          <a:p>
            <a:r>
              <a:rPr lang="hr-HR" dirty="0"/>
              <a:t>tekstil, glomazni, metali, opasni otpad, staklenke, limenke, baterije, lijekovi…</a:t>
            </a:r>
          </a:p>
          <a:p>
            <a:endParaRPr lang="hr-HR" dirty="0"/>
          </a:p>
          <a:p>
            <a:pPr marL="0" indent="0">
              <a:buNone/>
            </a:pPr>
            <a:endParaRPr lang="hr-HR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959E6195-00EE-87D4-70CE-41DB756D5BE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000"/>
          <a:stretch>
            <a:fillRect/>
          </a:stretch>
        </p:blipFill>
        <p:spPr>
          <a:xfrm>
            <a:off x="2533475" y="1597753"/>
            <a:ext cx="4446165" cy="4446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69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zervirano mjesto sadržaja 5">
            <a:extLst>
              <a:ext uri="{FF2B5EF4-FFF2-40B4-BE49-F238E27FC236}">
                <a16:creationId xmlns:a16="http://schemas.microsoft.com/office/drawing/2014/main" id="{E98DD588-34E4-E56E-8E0B-BD07F02E38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3909" y="202035"/>
            <a:ext cx="6711192" cy="6453930"/>
          </a:xfrm>
        </p:spPr>
      </p:pic>
    </p:spTree>
    <p:extLst>
      <p:ext uri="{BB962C8B-B14F-4D97-AF65-F5344CB8AC3E}">
        <p14:creationId xmlns:p14="http://schemas.microsoft.com/office/powerpoint/2010/main" val="2269522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00BA08F9-062D-7C59-5F9F-AAB34D47C4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6112" y="578732"/>
            <a:ext cx="250022" cy="510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endParaRPr lang="hr-HR"/>
          </a:p>
        </p:txBody>
      </p:sp>
      <p:graphicFrame>
        <p:nvGraphicFramePr>
          <p:cNvPr id="3" name="Objekt 2">
            <a:extLst>
              <a:ext uri="{FF2B5EF4-FFF2-40B4-BE49-F238E27FC236}">
                <a16:creationId xmlns:a16="http://schemas.microsoft.com/office/drawing/2014/main" id="{149A86EB-260B-C615-8368-68F1101AFAE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7474736"/>
              </p:ext>
            </p:extLst>
          </p:nvPr>
        </p:nvGraphicFramePr>
        <p:xfrm>
          <a:off x="1191237" y="763398"/>
          <a:ext cx="7373923" cy="48320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5448173" imgH="3495743" progId="Excel.Chart.8">
                  <p:embed/>
                </p:oleObj>
              </mc:Choice>
              <mc:Fallback>
                <p:oleObj name="Chart" r:id="rId2" imgW="5448173" imgH="3495743" progId="Excel.Chart.8">
                  <p:embed/>
                  <p:pic>
                    <p:nvPicPr>
                      <p:cNvPr id="0" name="Object 1"/>
                      <p:cNvPicPr>
                        <a:picLocks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1237" y="763398"/>
                        <a:ext cx="7373923" cy="483205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1806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543F69B4-767C-39C9-6199-AA26DF4E2B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0902" y="1004116"/>
            <a:ext cx="7581798" cy="4624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004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EBCFE665-4391-1309-DBFC-9984336981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0206" y="830510"/>
            <a:ext cx="7993626" cy="5503844"/>
          </a:xfrm>
        </p:spPr>
      </p:pic>
      <p:sp>
        <p:nvSpPr>
          <p:cNvPr id="7" name="TekstniOkvir 6">
            <a:extLst>
              <a:ext uri="{FF2B5EF4-FFF2-40B4-BE49-F238E27FC236}">
                <a16:creationId xmlns:a16="http://schemas.microsoft.com/office/drawing/2014/main" id="{D12F5176-32D2-BBD8-304F-F8D002C2D389}"/>
              </a:ext>
            </a:extLst>
          </p:cNvPr>
          <p:cNvSpPr txBox="1"/>
          <p:nvPr/>
        </p:nvSpPr>
        <p:spPr>
          <a:xfrm>
            <a:off x="1040307" y="6334354"/>
            <a:ext cx="610091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1400" b="0" i="0" dirty="0">
                <a:solidFill>
                  <a:srgbClr val="555555"/>
                </a:solidFill>
                <a:effectLst/>
                <a:latin typeface="Bitter"/>
              </a:rPr>
              <a:t>Odlagalište </a:t>
            </a:r>
            <a:r>
              <a:rPr lang="hr-HR" sz="1400" b="0" i="0" dirty="0" err="1">
                <a:solidFill>
                  <a:srgbClr val="555555"/>
                </a:solidFill>
                <a:effectLst/>
                <a:latin typeface="Bitter"/>
              </a:rPr>
              <a:t>Cerik</a:t>
            </a:r>
            <a:r>
              <a:rPr lang="hr-HR" sz="1400" b="0" i="0" dirty="0">
                <a:solidFill>
                  <a:srgbClr val="555555"/>
                </a:solidFill>
                <a:effectLst/>
                <a:latin typeface="Bitter"/>
              </a:rPr>
              <a:t> snimljeno iz zraka/Foto: Štefan Brajković</a:t>
            </a:r>
            <a:endParaRPr lang="hr-HR" sz="1400" dirty="0"/>
          </a:p>
        </p:txBody>
      </p:sp>
      <p:sp>
        <p:nvSpPr>
          <p:cNvPr id="2" name="TekstniOkvir 1">
            <a:extLst>
              <a:ext uri="{FF2B5EF4-FFF2-40B4-BE49-F238E27FC236}">
                <a16:creationId xmlns:a16="http://schemas.microsoft.com/office/drawing/2014/main" id="{6CAAA930-17EA-A3F0-ED70-9FF7DBCA5951}"/>
              </a:ext>
            </a:extLst>
          </p:cNvPr>
          <p:cNvSpPr txBox="1"/>
          <p:nvPr/>
        </p:nvSpPr>
        <p:spPr>
          <a:xfrm>
            <a:off x="1392572" y="338067"/>
            <a:ext cx="80785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OVDJE ZAVRŠI OTPAD IZ ZELENIH KANTI – ODLAGALIŠTE CERIK DARUVAR</a:t>
            </a:r>
          </a:p>
        </p:txBody>
      </p:sp>
    </p:spTree>
    <p:extLst>
      <p:ext uri="{BB962C8B-B14F-4D97-AF65-F5344CB8AC3E}">
        <p14:creationId xmlns:p14="http://schemas.microsoft.com/office/powerpoint/2010/main" val="587270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Faset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1034</TotalTime>
  <Words>217</Words>
  <Application>Microsoft Office PowerPoint</Application>
  <PresentationFormat>Široki zaslon</PresentationFormat>
  <Paragraphs>24</Paragraphs>
  <Slides>32</Slides>
  <Notes>0</Notes>
  <HiddenSlides>0</HiddenSlides>
  <MMClips>0</MMClips>
  <ScaleCrop>false</ScaleCrop>
  <HeadingPairs>
    <vt:vector size="8" baseType="variant">
      <vt:variant>
        <vt:lpstr>Korišteni fontovi</vt:lpstr>
      </vt:variant>
      <vt:variant>
        <vt:i4>6</vt:i4>
      </vt:variant>
      <vt:variant>
        <vt:lpstr>Tema</vt:lpstr>
      </vt:variant>
      <vt:variant>
        <vt:i4>1</vt:i4>
      </vt:variant>
      <vt:variant>
        <vt:lpstr>Uloženi OLE poslužitelji</vt:lpstr>
      </vt:variant>
      <vt:variant>
        <vt:i4>1</vt:i4>
      </vt:variant>
      <vt:variant>
        <vt:lpstr>Naslovi slajdova</vt:lpstr>
      </vt:variant>
      <vt:variant>
        <vt:i4>32</vt:i4>
      </vt:variant>
    </vt:vector>
  </HeadingPairs>
  <TitlesOfParts>
    <vt:vector size="40" baseType="lpstr">
      <vt:lpstr>Arial</vt:lpstr>
      <vt:lpstr>Bitter</vt:lpstr>
      <vt:lpstr>Calibri</vt:lpstr>
      <vt:lpstr>Trebuchet MS</vt:lpstr>
      <vt:lpstr>Wingdings</vt:lpstr>
      <vt:lpstr>Wingdings 3</vt:lpstr>
      <vt:lpstr>Faseta</vt:lpstr>
      <vt:lpstr>Chart</vt:lpstr>
      <vt:lpstr>Gospodarenje otpadom na području Općine Končanice</vt:lpstr>
      <vt:lpstr>OTPAD  = SMEĆE ?</vt:lpstr>
      <vt:lpstr>PowerPoint prezentacija</vt:lpstr>
      <vt:lpstr>Gospodarenje otpadom na području općine Končanica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KVIZ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Gospodarenje otpadom na području Grada Daruvara</dc:title>
  <dc:creator>MatejaZupic</dc:creator>
  <cp:lastModifiedBy>Mateja Župić</cp:lastModifiedBy>
  <cp:revision>80</cp:revision>
  <dcterms:created xsi:type="dcterms:W3CDTF">2022-12-14T06:36:52Z</dcterms:created>
  <dcterms:modified xsi:type="dcterms:W3CDTF">2026-05-22T10:51:01Z</dcterms:modified>
</cp:coreProperties>
</file>