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2" r:id="rId8"/>
    <p:sldId id="267" r:id="rId9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C6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74BABF4-8526-421D-B30C-6C6CB507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5A2FE261-766A-46A2-B319-2AA65705AD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C1FD9DBB-6827-4EE7-951F-80093FE50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5E5C-B7B9-4E73-AC6A-0DFEE9ABF128}" type="datetimeFigureOut">
              <a:rPr lang="hr-HR" smtClean="0"/>
              <a:t>31/07/2026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4D7FF546-7425-4327-845F-7549FC419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5AF6DF8B-B7CB-40AD-8B88-A2D5242F9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3F81F-E37D-4EB8-8A1E-7718004989D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90237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1E03DC4-7A42-47D3-A6EF-B60CEDF9A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4C059E25-BD20-42D9-AC08-358F145750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2124F2A6-51B3-4E70-8E6A-5F0E7FB32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5E5C-B7B9-4E73-AC6A-0DFEE9ABF128}" type="datetimeFigureOut">
              <a:rPr lang="hr-HR" smtClean="0"/>
              <a:t>31/07/2026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6960872B-CF7D-4EE3-AC3D-E73800C79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3E38D8BA-45C5-4D27-BC0B-3C140F717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3F81F-E37D-4EB8-8A1E-7718004989D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18651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5B4CC582-1576-4336-BD93-48FFCD13BA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99AF7EAB-7B9B-423B-B71D-E9B9794A87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26EE586C-3CF8-49C2-A488-CF6D0B157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5E5C-B7B9-4E73-AC6A-0DFEE9ABF128}" type="datetimeFigureOut">
              <a:rPr lang="hr-HR" smtClean="0"/>
              <a:t>31/07/2026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3037FAEC-9ABF-4E8B-9403-56DD38889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41F61784-7E32-4BD7-AB46-C50A50652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3F81F-E37D-4EB8-8A1E-7718004989D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14361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F3E2AEF-DCD3-4184-B212-207CB54FA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73712A7-97AE-43BE-A61E-8822165F0D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65CC7758-EC15-43CA-96C7-7878AFE7E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5E5C-B7B9-4E73-AC6A-0DFEE9ABF128}" type="datetimeFigureOut">
              <a:rPr lang="hr-HR" smtClean="0"/>
              <a:t>31/07/2026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5AF48A1B-C1F2-4169-9E2C-516BB880B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8F302DC1-9AD5-4F8D-AB22-D368DF3F8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3F81F-E37D-4EB8-8A1E-7718004989D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83870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75EF6F9-798F-4A5A-BCB4-24B8FB281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2E01F6B0-EC0E-4FA0-B5B4-65852076E0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58F75B96-800F-4EE9-85BB-9A4763EA0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5E5C-B7B9-4E73-AC6A-0DFEE9ABF128}" type="datetimeFigureOut">
              <a:rPr lang="hr-HR" smtClean="0"/>
              <a:t>31/07/2026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7D15FC86-F3E9-48FF-9D9F-49CE893AA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CE046078-8F07-430F-980B-9C243081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3F81F-E37D-4EB8-8A1E-7718004989D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62465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7D71FCC-FC57-42A8-AD1C-694E3135E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08BA21F-D178-4027-92B6-A7D065FCB6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EC7A4517-38AB-4232-9920-F204342505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D1FF9ACE-9C54-4CF4-85F5-BB335C630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5E5C-B7B9-4E73-AC6A-0DFEE9ABF128}" type="datetimeFigureOut">
              <a:rPr lang="hr-HR" smtClean="0"/>
              <a:t>31/07/2026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F7D5B60B-FB56-4C14-9441-B185CE064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E07B90F3-F67A-4163-B891-41E9DB8BD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3F81F-E37D-4EB8-8A1E-7718004989D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30652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D36B61A-1557-48E4-8203-EABF6D680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934E1EEA-2683-46A0-BAFB-59274B305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14953C83-178F-4E60-B4B5-D95F6DDD58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5099B2D0-536E-41AC-A531-27B509CEBD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2EF39F77-2AB5-41DA-8684-E0B832CB3B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F3467DF8-1DE4-4C7A-91C1-35C87799B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5E5C-B7B9-4E73-AC6A-0DFEE9ABF128}" type="datetimeFigureOut">
              <a:rPr lang="hr-HR" smtClean="0"/>
              <a:t>31/07/2026</a:t>
            </a:fld>
            <a:endParaRPr lang="hr-HR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CA3BDFA5-18DB-4247-B92A-E7A6DB1C4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BB3D9171-7770-4046-A3E0-49A0F6315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3F81F-E37D-4EB8-8A1E-7718004989D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10375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61D304C-D9E3-4303-BCE1-D9DD5D26F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F932B49F-DBAD-44D4-9507-1515B2955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5E5C-B7B9-4E73-AC6A-0DFEE9ABF128}" type="datetimeFigureOut">
              <a:rPr lang="hr-HR" smtClean="0"/>
              <a:t>31/07/2026</a:t>
            </a:fld>
            <a:endParaRPr lang="hr-HR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56FBEF16-7281-443F-93F1-710E23717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8B5FC7A9-E5AF-407C-BEE5-C1B02E716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3F81F-E37D-4EB8-8A1E-7718004989D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25487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61CCDE63-B311-4C9C-8CFD-190E2D689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5E5C-B7B9-4E73-AC6A-0DFEE9ABF128}" type="datetimeFigureOut">
              <a:rPr lang="hr-HR" smtClean="0"/>
              <a:t>31/07/2026</a:t>
            </a:fld>
            <a:endParaRPr lang="hr-HR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DE1EFC19-6EE5-4682-BFEE-0BA02385F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40133F05-97B6-4B43-87A8-1E30BD09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3F81F-E37D-4EB8-8A1E-7718004989D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10639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3584B85-6030-48E5-81E6-508E0BC9B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31435F2-2068-489F-9C3C-BDF0C381D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DBE1F4E8-F882-47E1-B328-E0BA7B4147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864189F8-1575-4F3D-9E0B-DAA90AE43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5E5C-B7B9-4E73-AC6A-0DFEE9ABF128}" type="datetimeFigureOut">
              <a:rPr lang="hr-HR" smtClean="0"/>
              <a:t>31/07/2026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3F3BF81B-A693-44CC-96B5-467D05F00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3E3E5D34-4C5F-4B8D-BB99-FB2C7C9A5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3F81F-E37D-4EB8-8A1E-7718004989D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16670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33BD6E2-B9C3-40FF-BA68-5CCC82EE6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F92CFC67-3306-4C90-806A-272A1B31B5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E20731CE-7AF2-4503-BD90-193E62A818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3AE92782-0813-4D34-9D8F-AE7DF730E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5E5C-B7B9-4E73-AC6A-0DFEE9ABF128}" type="datetimeFigureOut">
              <a:rPr lang="hr-HR" smtClean="0"/>
              <a:t>31/07/2026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B950D6E5-5902-4777-AE97-C69C2919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B8F2F05E-4841-4FF9-98D1-116587E3A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3F81F-E37D-4EB8-8A1E-7718004989D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90276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">
              <a:srgbClr val="9CB86E">
                <a:lumMod val="61000"/>
              </a:srgbClr>
            </a:gs>
            <a:gs pos="100000">
              <a:srgbClr val="5AC667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277442BF-4311-40BA-86E5-4EACA0C0B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C0157107-2BE7-4E60-819A-62E176BDB4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F9586495-F0DA-4122-87D6-17D92ADB06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85E5C-B7B9-4E73-AC6A-0DFEE9ABF128}" type="datetimeFigureOut">
              <a:rPr lang="hr-HR" smtClean="0"/>
              <a:t>31/07/2026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494269BC-64A6-4A85-A736-6C9993CCE2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2A9DCA4C-6512-4DB3-861F-A645202EFE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3F81F-E37D-4EB8-8A1E-7718004989D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543978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126704A-48CA-4EE6-AAA5-9AFC4A7CBA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6279" y="686135"/>
            <a:ext cx="9144000" cy="2387600"/>
          </a:xfrm>
        </p:spPr>
        <p:txBody>
          <a:bodyPr>
            <a:normAutofit/>
          </a:bodyPr>
          <a:lstStyle/>
          <a:p>
            <a:r>
              <a:rPr lang="hr-HR" sz="7200" b="1" dirty="0"/>
              <a:t>MOBILNO RECIKLAŽNO DVORIŠTE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D183EED3-7BAE-4001-91E4-C96D459A88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96507"/>
            <a:ext cx="9144000" cy="1655762"/>
          </a:xfrm>
        </p:spPr>
        <p:txBody>
          <a:bodyPr>
            <a:normAutofit/>
          </a:bodyPr>
          <a:lstStyle/>
          <a:p>
            <a:r>
              <a:rPr lang="hr-HR" sz="4000" b="1" dirty="0"/>
              <a:t>OPĆINA KONČANICA</a:t>
            </a:r>
          </a:p>
        </p:txBody>
      </p:sp>
      <p:pic>
        <p:nvPicPr>
          <p:cNvPr id="1027" name="Picture 3" descr="D:\AntonioSlivar\DARKOM\1podaci\DDkomunalno\Koncanica_MRD\koncanica_grb_obru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843" y="4624388"/>
            <a:ext cx="1539960" cy="1952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AntonioSlivar\DARKOM\1podaci\DDkomunalno\Koncanica_MRD\Darkom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220" y="5133976"/>
            <a:ext cx="3328930" cy="93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98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1D5BD43-815C-4987-A5C4-9A6BB48E7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3600" b="1" dirty="0">
                <a:latin typeface="Aharoni" panose="02010803020104030203" pitchFamily="2" charset="-79"/>
                <a:cs typeface="Aharoni" panose="02010803020104030203" pitchFamily="2" charset="-79"/>
              </a:rPr>
              <a:t>MOBILNO RECIKLAŽNO DVORIŠTE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E556CD6-0142-4FC4-8D5E-C69C34249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ŠTO JE MRD I KOME JE NAMJENJENO</a:t>
            </a:r>
          </a:p>
          <a:p>
            <a:endParaRPr lang="hr-HR" dirty="0"/>
          </a:p>
          <a:p>
            <a:pPr lvl="1"/>
            <a:r>
              <a:rPr lang="hr-HR" dirty="0"/>
              <a:t>POKRETNA JEDINICA </a:t>
            </a:r>
          </a:p>
          <a:p>
            <a:pPr lvl="1"/>
            <a:r>
              <a:rPr lang="hr-HR" dirty="0"/>
              <a:t>ODVOJENO PRIKUPLJANJE</a:t>
            </a:r>
          </a:p>
          <a:p>
            <a:pPr lvl="1"/>
            <a:r>
              <a:rPr lang="hr-HR" dirty="0"/>
              <a:t>PRIVREMENO SKLADIŠTENJE</a:t>
            </a:r>
          </a:p>
          <a:p>
            <a:pPr lvl="1"/>
            <a:r>
              <a:rPr lang="hr-HR" dirty="0"/>
              <a:t>KORISTAN OTPAD</a:t>
            </a:r>
          </a:p>
          <a:p>
            <a:pPr marL="457200" lvl="1" indent="0">
              <a:buNone/>
            </a:pPr>
            <a:endParaRPr lang="hr-HR" dirty="0"/>
          </a:p>
          <a:p>
            <a:pPr marL="457200" lvl="1" indent="0">
              <a:buNone/>
            </a:pPr>
            <a:endParaRPr lang="hr-HR" dirty="0"/>
          </a:p>
          <a:p>
            <a:pPr marL="457200" lvl="1" indent="0">
              <a:buNone/>
            </a:pPr>
            <a:r>
              <a:rPr lang="hr-HR" dirty="0"/>
              <a:t>				 </a:t>
            </a:r>
            <a:r>
              <a:rPr lang="hr-HR" sz="4000" b="1" dirty="0"/>
              <a:t>KUĆANSTVA</a:t>
            </a:r>
            <a:endParaRPr lang="hr-HR" b="1" dirty="0"/>
          </a:p>
        </p:txBody>
      </p:sp>
    </p:spTree>
    <p:extLst>
      <p:ext uri="{BB962C8B-B14F-4D97-AF65-F5344CB8AC3E}">
        <p14:creationId xmlns:p14="http://schemas.microsoft.com/office/powerpoint/2010/main" val="89568326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EE78263-FCC4-4200-80DF-3D4773DDB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3600" b="1" dirty="0">
                <a:latin typeface="Aharoni" panose="02010803020104030203" pitchFamily="2" charset="-79"/>
                <a:cs typeface="Aharoni" panose="02010803020104030203" pitchFamily="2" charset="-79"/>
              </a:rPr>
              <a:t>MOBILNO RECIKLAŽNO DVORIŠTE</a:t>
            </a:r>
            <a:endParaRPr lang="hr-HR" sz="3600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D973ADC-5377-420F-BFF3-382A82FE3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r-HR" dirty="0"/>
              <a:t>ZAŠTO MRD ?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/>
              <a:t>	- ODRŽIVO GOSPODARENJE OTPADOM</a:t>
            </a:r>
          </a:p>
          <a:p>
            <a:pPr lvl="3"/>
            <a:r>
              <a:rPr lang="hr-HR" sz="2400" dirty="0"/>
              <a:t>RAZVRSTAVANJE OTPADA</a:t>
            </a:r>
          </a:p>
          <a:p>
            <a:pPr lvl="3"/>
            <a:r>
              <a:rPr lang="hr-HR" sz="2400" dirty="0"/>
              <a:t>POVEĆANJE STOPE ODVOJENO PRIKUPLJNOG OTPADA</a:t>
            </a:r>
          </a:p>
          <a:p>
            <a:pPr lvl="3"/>
            <a:r>
              <a:rPr lang="hr-HR" sz="2400" dirty="0"/>
              <a:t>ZAŠTITA OKOLIŠA</a:t>
            </a:r>
          </a:p>
          <a:p>
            <a:pPr marL="1371600" lvl="3" indent="0">
              <a:buNone/>
            </a:pPr>
            <a:endParaRPr lang="hr-HR" sz="2400" dirty="0"/>
          </a:p>
          <a:p>
            <a:pPr marL="1371600" lvl="3" indent="0">
              <a:buNone/>
            </a:pPr>
            <a:endParaRPr lang="hr-HR" sz="2400" dirty="0"/>
          </a:p>
          <a:p>
            <a:pPr marL="1371600" lvl="3" indent="0">
              <a:buNone/>
            </a:pPr>
            <a:endParaRPr lang="hr-HR" sz="2800" dirty="0"/>
          </a:p>
          <a:p>
            <a:pPr marL="1371600" lvl="3" indent="0">
              <a:buNone/>
            </a:pPr>
            <a:r>
              <a:rPr lang="hr-HR" sz="2800" dirty="0"/>
              <a:t>			TROŠAK ZBRINJAVANJA !</a:t>
            </a:r>
          </a:p>
        </p:txBody>
      </p:sp>
    </p:spTree>
    <p:extLst>
      <p:ext uri="{BB962C8B-B14F-4D97-AF65-F5344CB8AC3E}">
        <p14:creationId xmlns:p14="http://schemas.microsoft.com/office/powerpoint/2010/main" val="348691632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FCC8F6E-0995-4A5A-AFC5-9FDE805B8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3600" b="1" dirty="0">
                <a:latin typeface="Aharoni" panose="02010803020104030203" pitchFamily="2" charset="-79"/>
                <a:cs typeface="Aharoni" panose="02010803020104030203" pitchFamily="2" charset="-79"/>
              </a:rPr>
              <a:t>MOBILNO RECIKLAŽNO DVORIŠTE</a:t>
            </a:r>
            <a:endParaRPr lang="hr-HR" sz="3600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ED6F152-8A21-4C63-BBF5-DE74E57E1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r-HR" sz="3200" dirty="0"/>
              <a:t>NAČIN RADA</a:t>
            </a:r>
          </a:p>
          <a:p>
            <a:pPr marL="0" indent="0">
              <a:buNone/>
            </a:pPr>
            <a:endParaRPr lang="hr-HR" dirty="0"/>
          </a:p>
          <a:p>
            <a:pPr lvl="2">
              <a:lnSpc>
                <a:spcPct val="200000"/>
              </a:lnSpc>
            </a:pPr>
            <a:r>
              <a:rPr lang="hr-HR" sz="2400" dirty="0"/>
              <a:t>KORISNICI DONOSE OTPAD</a:t>
            </a:r>
          </a:p>
          <a:p>
            <a:pPr lvl="2">
              <a:lnSpc>
                <a:spcPct val="200000"/>
              </a:lnSpc>
            </a:pPr>
            <a:r>
              <a:rPr lang="hr-HR" sz="2400" dirty="0"/>
              <a:t>MANJE KOLIČINE</a:t>
            </a:r>
          </a:p>
          <a:p>
            <a:pPr lvl="2">
              <a:lnSpc>
                <a:spcPct val="200000"/>
              </a:lnSpc>
            </a:pPr>
            <a:r>
              <a:rPr lang="hr-HR" sz="2400" dirty="0"/>
              <a:t>OSOBNA ISKAZNICE</a:t>
            </a:r>
          </a:p>
          <a:p>
            <a:pPr lvl="2">
              <a:lnSpc>
                <a:spcPct val="200000"/>
              </a:lnSpc>
            </a:pPr>
            <a:r>
              <a:rPr lang="hr-HR" sz="2400" dirty="0"/>
              <a:t>RAZVRSTAVANJE OTPADA</a:t>
            </a:r>
          </a:p>
          <a:p>
            <a:pPr lvl="2">
              <a:lnSpc>
                <a:spcPct val="200000"/>
              </a:lnSpc>
            </a:pPr>
            <a:r>
              <a:rPr lang="hr-HR" sz="2400" dirty="0"/>
              <a:t>PREUZIMANJE BEZ NAKNADE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6328810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C0D6512-1782-48B1-B6F0-F4CDF3113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3600" b="1" dirty="0">
                <a:latin typeface="Aharoni" panose="02010803020104030203" pitchFamily="2" charset="-79"/>
                <a:cs typeface="Aharoni" panose="02010803020104030203" pitchFamily="2" charset="-79"/>
              </a:rPr>
              <a:t>MOBILNO RECIKLAŽNO DVORIŠTE</a:t>
            </a:r>
            <a:endParaRPr lang="hr-HR" sz="3600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2D89D57-F4B3-4AA6-99B2-F924C1BCA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2369"/>
            <a:ext cx="10515600" cy="4693220"/>
          </a:xfrm>
        </p:spPr>
        <p:txBody>
          <a:bodyPr>
            <a:normAutofit/>
          </a:bodyPr>
          <a:lstStyle/>
          <a:p>
            <a:r>
              <a:rPr lang="hr-HR" dirty="0"/>
              <a:t>VRSTE OTPADA</a:t>
            </a:r>
          </a:p>
          <a:p>
            <a:pPr lvl="1">
              <a:lnSpc>
                <a:spcPct val="150000"/>
              </a:lnSpc>
            </a:pPr>
            <a:r>
              <a:rPr lang="hr-HR" b="0" i="0" dirty="0">
                <a:effectLst/>
                <a:latin typeface="Lato"/>
              </a:rPr>
              <a:t>otpadni papir i karton,</a:t>
            </a:r>
          </a:p>
          <a:p>
            <a:pPr lvl="1">
              <a:lnSpc>
                <a:spcPct val="150000"/>
              </a:lnSpc>
            </a:pPr>
            <a:r>
              <a:rPr lang="hr-HR" b="0" i="0" dirty="0">
                <a:effectLst/>
                <a:latin typeface="Lato"/>
              </a:rPr>
              <a:t>metal i metalnu ambalažu,</a:t>
            </a:r>
          </a:p>
          <a:p>
            <a:pPr lvl="1">
              <a:lnSpc>
                <a:spcPct val="150000"/>
              </a:lnSpc>
            </a:pPr>
            <a:r>
              <a:rPr lang="hr-HR" b="0" i="0" dirty="0">
                <a:effectLst/>
                <a:latin typeface="Lato"/>
              </a:rPr>
              <a:t>staklo i staklenu ambalažu,</a:t>
            </a:r>
          </a:p>
          <a:p>
            <a:pPr lvl="1">
              <a:lnSpc>
                <a:spcPct val="150000"/>
              </a:lnSpc>
            </a:pPr>
            <a:r>
              <a:rPr lang="hr-HR" b="0" i="0" dirty="0">
                <a:effectLst/>
                <a:latin typeface="Lato"/>
              </a:rPr>
              <a:t>ambalažu od plastike i drugu otpadnu plastiku,</a:t>
            </a:r>
          </a:p>
          <a:p>
            <a:pPr lvl="1">
              <a:lnSpc>
                <a:spcPct val="150000"/>
              </a:lnSpc>
            </a:pPr>
            <a:r>
              <a:rPr lang="hr-HR" b="0" i="0" dirty="0">
                <a:effectLst/>
                <a:latin typeface="Lato"/>
              </a:rPr>
              <a:t>odjeću i druge tekstilne predmete,</a:t>
            </a:r>
          </a:p>
          <a:p>
            <a:pPr lvl="1">
              <a:lnSpc>
                <a:spcPct val="150000"/>
              </a:lnSpc>
            </a:pPr>
            <a:r>
              <a:rPr lang="hr-HR" dirty="0">
                <a:latin typeface="Lato"/>
              </a:rPr>
              <a:t>manji krupni otpad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6406522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C0D6512-1782-48B1-B6F0-F4CDF3113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3600" b="1" dirty="0">
                <a:latin typeface="Aharoni" panose="02010803020104030203" pitchFamily="2" charset="-79"/>
                <a:cs typeface="Aharoni" panose="02010803020104030203" pitchFamily="2" charset="-79"/>
              </a:rPr>
              <a:t>MOBILNO RECIKLAŽNO DVORIŠTE</a:t>
            </a:r>
            <a:endParaRPr lang="hr-HR" sz="3600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2D89D57-F4B3-4AA6-99B2-F924C1BCA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2370"/>
            <a:ext cx="10515600" cy="5175849"/>
          </a:xfrm>
        </p:spPr>
        <p:txBody>
          <a:bodyPr>
            <a:normAutofit/>
          </a:bodyPr>
          <a:lstStyle/>
          <a:p>
            <a:r>
              <a:rPr lang="hr-HR" dirty="0"/>
              <a:t>VRSTE OTPADA</a:t>
            </a:r>
          </a:p>
          <a:p>
            <a:pPr lvl="1">
              <a:lnSpc>
                <a:spcPct val="150000"/>
              </a:lnSpc>
            </a:pPr>
            <a:r>
              <a:rPr lang="hr-HR" b="0" i="0" dirty="0">
                <a:effectLst/>
                <a:latin typeface="Lato"/>
              </a:rPr>
              <a:t>jestiva ulja i masti,</a:t>
            </a:r>
          </a:p>
          <a:p>
            <a:pPr lvl="1">
              <a:lnSpc>
                <a:spcPct val="150000"/>
              </a:lnSpc>
            </a:pPr>
            <a:r>
              <a:rPr lang="hr-HR" dirty="0"/>
              <a:t>b</a:t>
            </a:r>
            <a:r>
              <a:rPr lang="hr-HR" b="0" i="0" dirty="0">
                <a:effectLst/>
                <a:latin typeface="Lato"/>
              </a:rPr>
              <a:t>oje, ljepila, smole,</a:t>
            </a:r>
          </a:p>
          <a:p>
            <a:pPr lvl="1">
              <a:lnSpc>
                <a:spcPct val="150000"/>
              </a:lnSpc>
            </a:pPr>
            <a:r>
              <a:rPr lang="hr-HR" b="0" i="0" dirty="0">
                <a:effectLst/>
                <a:latin typeface="Lato"/>
              </a:rPr>
              <a:t>deterdžente,</a:t>
            </a:r>
          </a:p>
          <a:p>
            <a:pPr lvl="1">
              <a:lnSpc>
                <a:spcPct val="150000"/>
              </a:lnSpc>
            </a:pPr>
            <a:r>
              <a:rPr lang="hr-HR" b="0" i="0" dirty="0">
                <a:effectLst/>
                <a:latin typeface="Lato"/>
              </a:rPr>
              <a:t>lijekove,</a:t>
            </a:r>
          </a:p>
          <a:p>
            <a:pPr lvl="1">
              <a:lnSpc>
                <a:spcPct val="150000"/>
              </a:lnSpc>
            </a:pPr>
            <a:r>
              <a:rPr lang="hr-HR" b="0" i="0" dirty="0">
                <a:effectLst/>
                <a:latin typeface="Lato"/>
              </a:rPr>
              <a:t>baterije i akumulatore,</a:t>
            </a:r>
          </a:p>
          <a:p>
            <a:pPr lvl="1">
              <a:lnSpc>
                <a:spcPct val="150000"/>
              </a:lnSpc>
            </a:pPr>
            <a:r>
              <a:rPr lang="hr-HR" b="0" i="0" dirty="0">
                <a:effectLst/>
                <a:latin typeface="Lato"/>
              </a:rPr>
              <a:t>fluorescentne cijevi,</a:t>
            </a:r>
          </a:p>
          <a:p>
            <a:pPr lvl="1">
              <a:lnSpc>
                <a:spcPct val="150000"/>
              </a:lnSpc>
            </a:pPr>
            <a:r>
              <a:rPr lang="hr-HR" b="0" i="0" dirty="0">
                <a:effectLst/>
                <a:latin typeface="Lato"/>
              </a:rPr>
              <a:t>električnu i elektroničku opremu...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74072143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/>
              <a:t>PITANJA I KOMENTARI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hr-HR" sz="4000" dirty="0"/>
              <a:t>Tel: 043/440-750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hr-HR" sz="4000" dirty="0"/>
              <a:t>E-mail: otpad@darkom-daruvar.hr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hr-HR" sz="4000" dirty="0"/>
              <a:t>www.darkom-daruvar.hr</a:t>
            </a:r>
            <a:r>
              <a:rPr lang="hr-HR" dirty="0"/>
              <a:t>												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8823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200" y="1241571"/>
            <a:ext cx="10515600" cy="49353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hr-HR" sz="7200" dirty="0"/>
          </a:p>
          <a:p>
            <a:pPr marL="0" indent="0" algn="ctr">
              <a:buNone/>
            </a:pPr>
            <a:endParaRPr lang="hr-HR" sz="7200" dirty="0">
              <a:latin typeface="Arial Black" panose="020B0A04020102020204" pitchFamily="34" charset="0"/>
            </a:endParaRPr>
          </a:p>
        </p:txBody>
      </p:sp>
      <p:pic>
        <p:nvPicPr>
          <p:cNvPr id="4" name="Picture 3" descr="D:\AntonioSlivar\DARKOM\1podaci\DDkomunalno\Koncanica_MRD\koncanica_grb_obrub.png">
            <a:extLst>
              <a:ext uri="{FF2B5EF4-FFF2-40B4-BE49-F238E27FC236}">
                <a16:creationId xmlns:a16="http://schemas.microsoft.com/office/drawing/2014/main" id="{6FE550F1-51A4-4DFB-9CBC-EB945BEA73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369" y="4359274"/>
            <a:ext cx="1539960" cy="1952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D:\AntonioSlivar\DARKOM\1podaci\DDkomunalno\Koncanica_MRD\Darkom_logo.png">
            <a:extLst>
              <a:ext uri="{FF2B5EF4-FFF2-40B4-BE49-F238E27FC236}">
                <a16:creationId xmlns:a16="http://schemas.microsoft.com/office/drawing/2014/main" id="{97D9E01C-E5F9-4732-9F9F-5EB05FD01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018" y="4941029"/>
            <a:ext cx="3328930" cy="93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368" y="456466"/>
            <a:ext cx="9372917" cy="320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24937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171</Words>
  <Application>Microsoft Office PowerPoint</Application>
  <PresentationFormat>Široki zaslon</PresentationFormat>
  <Paragraphs>52</Paragraphs>
  <Slides>8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8</vt:i4>
      </vt:variant>
    </vt:vector>
  </HeadingPairs>
  <TitlesOfParts>
    <vt:vector size="15" baseType="lpstr">
      <vt:lpstr>Aharoni</vt:lpstr>
      <vt:lpstr>Arial</vt:lpstr>
      <vt:lpstr>Arial Black</vt:lpstr>
      <vt:lpstr>Calibri</vt:lpstr>
      <vt:lpstr>Calibri Light</vt:lpstr>
      <vt:lpstr>Lato</vt:lpstr>
      <vt:lpstr>Tema sustava Office</vt:lpstr>
      <vt:lpstr>MOBILNO RECIKLAŽNO DVORIŠTE</vt:lpstr>
      <vt:lpstr>MOBILNO RECIKLAŽNO DVORIŠTE</vt:lpstr>
      <vt:lpstr>MOBILNO RECIKLAŽNO DVORIŠTE</vt:lpstr>
      <vt:lpstr>MOBILNO RECIKLAŽNO DVORIŠTE</vt:lpstr>
      <vt:lpstr>MOBILNO RECIKLAŽNO DVORIŠTE</vt:lpstr>
      <vt:lpstr>MOBILNO RECIKLAŽNO DVORIŠTE</vt:lpstr>
      <vt:lpstr>PITANJA I KOMENTARI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MOBILNO RECIKLAŽNO DVORIŠTE</dc:title>
  <dc:creator>VedranCarapovic</dc:creator>
  <cp:lastModifiedBy>VedranCarapovic</cp:lastModifiedBy>
  <cp:revision>24</cp:revision>
  <dcterms:created xsi:type="dcterms:W3CDTF">2021-02-04T08:54:51Z</dcterms:created>
  <dcterms:modified xsi:type="dcterms:W3CDTF">2026-07-31T07:07:23Z</dcterms:modified>
</cp:coreProperties>
</file>